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23" r:id="rId3"/>
    <p:sldId id="324" r:id="rId4"/>
    <p:sldId id="325" r:id="rId5"/>
    <p:sldId id="326" r:id="rId6"/>
    <p:sldId id="330" r:id="rId7"/>
    <p:sldId id="327" r:id="rId8"/>
    <p:sldId id="331" r:id="rId9"/>
    <p:sldId id="328" r:id="rId10"/>
    <p:sldId id="329" r:id="rId11"/>
    <p:sldId id="332" r:id="rId12"/>
    <p:sldId id="342" r:id="rId13"/>
    <p:sldId id="292" r:id="rId14"/>
    <p:sldId id="293" r:id="rId15"/>
    <p:sldId id="295" r:id="rId16"/>
    <p:sldId id="294" r:id="rId17"/>
    <p:sldId id="296" r:id="rId18"/>
    <p:sldId id="297" r:id="rId19"/>
    <p:sldId id="298" r:id="rId20"/>
    <p:sldId id="301" r:id="rId21"/>
    <p:sldId id="340" r:id="rId22"/>
    <p:sldId id="303" r:id="rId23"/>
    <p:sldId id="343" r:id="rId24"/>
    <p:sldId id="333" r:id="rId25"/>
    <p:sldId id="334" r:id="rId26"/>
    <p:sldId id="336" r:id="rId27"/>
    <p:sldId id="335" r:id="rId28"/>
    <p:sldId id="341" r:id="rId29"/>
    <p:sldId id="339" r:id="rId30"/>
    <p:sldId id="337" r:id="rId31"/>
    <p:sldId id="33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01"/>
    <p:restoredTop sz="76667"/>
  </p:normalViewPr>
  <p:slideViewPr>
    <p:cSldViewPr snapToGrid="0" snapToObjects="1">
      <p:cViewPr varScale="1">
        <p:scale>
          <a:sx n="96" d="100"/>
          <a:sy n="96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563D39-1AA7-6243-8F65-42DB4FFA52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DFCC6F-5E79-B640-B160-207B34C045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F1F53-0F9B-B844-A6F6-D21760A3C0A1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457F0-A2A3-5E4F-989A-0415628199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91559-BCF9-534C-AAAB-050AB33FBF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024CD-89BA-0749-B592-D7676FB0F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38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6:21:03.2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915 87 24575,'77'0'0,"13"0"0,1 0-1029,-37 0 0,0 0 1029,-3 0 0,-1 0 0,6 0 0,-1 0 331,-1 0 0,3 0-331,22 0 0,1 0 0,-23 0 0,-1 0-555,22 1 0,0-2 555,-21-6 0,-2-2 0,5 4 0,2-1 0,5-2 0,1-1 0,4-3 0,0 1 0,-8 9 0,-1 1 0,7-7 0,0 0 0,-13 7 0,0 2-272,9-1 1,-1 0 271,-8 0 0,-2 0 0,40 0 0,-26 0 0,-1 0 0,14 0 0,-11 6 0,2 2 0,-22-3 0,-2 1 0,7 5 0,-1 1 0,29 2 0,-33-6 0,2-1 0,0 1 0,0 0 0,36 6 0,-30-6 0,-1 0 0,33 14 0,-14-6 0,17 12 0,-24-13 0,-1 10 948,1-4-948,-3 0 0,-14 4 0,6-5 1481,-8 5-1481,1 8 620,-7-7-620,5 6 0,-13-9 0,12 2 0,-13-1 0,13 1 0,-5-1 0,6 1 0,-7-6 0,-1 4 0,-7-5 0,-1 5 0,1 0 0,1 7 0,-1-5 0,-3 10 0,-4-5 0,2 6 0,-11-7 0,10 6 0,-17-12 0,4 4 0,-5-6 0,-1-5 0,-5-1 0,0-5 0,-5 5 0,-10-4 0,-22 11 0,-16-2 0,-29 9 0,-12 7-1325,-2 2 1325,38-15 0,-1 0 0,0 0 0,-1 1 0,-6 3 0,-2 2 0,-3 1 0,0-1 0,-2 1 0,0 0 0,3 4 0,3-2 0,9-11 0,2 0-329,-5 6 1,2 0 328,-29 10 0,29-16 0,0-1 0,-36 15 0,0-5 0,4-8-133,36-8 1,-1-2 132,-34 4 0,35-3 0,1 0 0,-28 2 0,6 5 0,-7-6 0,9 0 0,-18 1 0,21-7 0,-20-1 0,25-7 0,-8 0 0,-7 0 0,5 0 0,-23 0 855,1 0-855,10 0 0,-11-14 0,22 5 0,-15-13 0,-2 1 0,2 5 0,-2-12 0,0 11 0,9-10 0,2 11 0,9-4 0,0 6 0,-9 0 0,15 0 678,-13 6-678,15-3 0,-7 9 0,-1-10 287,8 10-287,-5-4 0,-17 6 0,17 0 0,-23 0 0,28 0 427,0 0-427,-6 0 0,-3 0 0,7 0 0,-13-6 0,15-2 0,0-5 0,2-6 0,-8-9 0,11-6 0,-16-24 0,15-1 0,14 2 0,-6-19 0,16 21 0,-4-23 0,4 10 0,5-1 0,7 9 0,8-8 0,2 23 0,9-13 0,-3 22 0,5-14 0,0 13 0,0-5 0,0 7 0,6-7 0,23-11 0,0 5 0,19-6 0,-10 16 0,6-1 0,-5 8 0,13-8 0,-8 13 0,2-1 0,2 9 0,-5 6 0,8 5 0,0 1 0,8 6 0,-7 0 0,7 0 0,-16 0 0,6 0 0,-5 0 0,7 0 0,-7-5 0,-2 3 0,-8-8 0,1 3 0,0-4 0,-6 4 0,5-3 0,-5 3 0,0 0 0,4-3 0,5-1 0,-16 3 0,3-2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6:21:05.9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2127 470 24575,'53'0'0,"-2"0"0,4 0 0,-2 0 0,4 0-1639,37 1 1,6-2 758,-8-3 0,2-1 166,-21-1 1,2-1 0,1-1 713,7-1 0,1-1 0,-1-3 0,-3-3 0,-1-2 0,0 1 0,0 3 0,0 0 0,0-1 0,0-4 0,0-2 0,-3 2 0,21-2 0,-2 1-81,0-3 0,-2 0 81,-12 4 0,-1 2 0,1 3 0,0 0 0,5-4 0,2 1 0,0 5 0,1 3 0,-1-1 0,1 1 0,5-1 0,-1 3 0,-9 6 0,-4 0-440,-13-4 1,-1 1 439,11 4 0,-3 0 0,-19 0 0,-1 0 0,14 0 0,0 0 0,-12 0 0,0 0 0,18 0 0,-4 0 0,0 5 771,-6 0 0,-2 4-771,-3 19 0,29 3 0,-9 10 0,-25-20 0,-1-2 0,15 11 0,-9-4 0,-1 0 0,0-1 0,29 19 0,-28-18 0,4 7 2763,-5-5-2763,-19 3 2115,3-1-2115,-19-7 1339,7 12-1339,-13-6 459,0 6-459,-5 7 0,0 1 0,1 8 0,-6-8 0,-2 5 0,-5-4 0,0 6 0,0 1 0,-5-1 0,-15 3 0,-23 1 0,-17 3 0,-13 2-785,-8-7 785,40-22 0,-2-1 0,-5-5 0,-1-1 0,-8 9 0,-1-1-664,-2-5 0,-2-2 664,-6 5 0,1 1 0,4-2 0,0 0 0,-4-1 0,1-1 0,3 3 0,0-2 0,-4-4 0,-1-2 0,6 3 0,-1-1 0,-3-5 0,0-1 0,9-1 0,0 0 0,-8 1 0,0-3 0,9-5 0,-1 0 0,-8 2 0,0 1-202,8-4 1,1 0 201,6-1 0,-2 1 0,-12 0 0,0 0-832,-34 7 832,29-6 0,-6 0 0,-12-1 0,0 0 0,14 0 0,-2 1-422,-23-1 0,0 1 422,28-1 0,2 1 0,-6-1 0,1 1 0,5 3 0,1 0 0,5 1 0,0 0 0,-4 3 0,0 1 0,4-4 0,0-1 202,1 4 0,1-2-202,-1-4 0,0-2 0,1 3 0,0 1 0,4 0 0,-2-1 0,-7-2 0,-2 0 0,5 3 0,0 0-354,-5-7 1,-1-1 353,0 4 0,0-1 0,1-6 0,-1 0 0,1 2 0,-1 1 0,-6 0 0,0 0 0,5-3 0,0 0 0,-4 3 0,-1 0 0,6 0 0,1-1 0,-1-2 0,0 0 0,0 3 0,3 0 195,-32 1-195,34-4 0,2 0 0,-26 4 0,27-4 0,-2-2 0,-6 1 0,2 0 0,-24 0 0,21 1 0,0-2 0,-18-6 0,-8-6 0,30-12 0,2-6 0,-9-18 0,18 14 0,2-1 0,-10-18 1516,21 13-1516,3-3 821,20 9-821,1 0 1253,10 0-1253,2 6 710,5-5-710,0 5 0,0-6 0,0 0 0,6-15 0,6 11 0,8-19 0,23-16-519,2 6 519,-18 22 0,1 0 0,4 8 0,2 0 0,-3-2 0,0-1 0,7-3 0,3 0-475,2 0 0,0 0 475,-3-4 0,1 3 0,34-19 0,-37 23 0,0 0 0,38-21 0,-37 26 0,0 2 0,41-26 0,-34 25 0,1 2 0,35-8 0,-8 4 0,3 0 0,-21 14 0,-1 3 0,11-3 0,-1 0 0,-15 4 0,-3 2 0,24 2 0,14-13 0,-22 13 0,11 1 0,-28 3 0,4 5 494,-15-1-494,0-3 975,7-3-975,-5-6 0,11 0 0,-4-4 0,-1 9 0,14-5 0,-12 7 0,22 4 0,-37 3 0,0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9T08:47:28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1895 24575,'0'-52'0,"0"17"0,0-47 0,0 37 0,0-49 0,0 21-751,0-16 751,0-9 0,0 30 0,0-25 101,-6 37-101,10-22 0,-3 17 0,25 0 0,5-17 0,4 18 0,-10 16 0,1 0 0,10-17 0,21-13-714,-8 11 714,-10 20 0,0 1 0,14-11 0,-16 12 0,1 0 491,16-2-491,5-13 0,8 14 0,-12 8 83,11 7-83,-13 8 0,14 5 0,13 0 0,1 6 0,18 1 0,-3 7-436,-46 0 1,1 0 435,8 0 0,1 0 0,2 0 0,1 0 0,3-1 0,2 2-311,5 6 0,1 2 311,-5-1 0,0 3 0,4 5 0,1 2 0,-7-1 0,1 0 0,-1-1 0,1 2 0,1 2 0,-3 1 0,-17-6 0,0 2-275,9 5 1,-1 2 274,17 13 0,-29-17 0,0 4 0,8 11 0,-3 2 0,21 26 0,-25-19 0,-3 1 0,9 36 0,-25-36 0,-2 2 0,-1 2 0,-2 2 0,-1 5 0,-1-1 0,-1-1 0,-1 0 0,-1 1 0,-2 1 0,1 4 0,0 0 0,-3-4 0,-1 1 0,0 4 0,-1 0 0,-2 0 0,-1 0 0,0-5 0,-1 1 0,-1 4 0,-2 0 0,0 0 0,-1-1 0,-3-4 0,0 1 0,0 9 0,0 1 0,0-6 0,0 0 0,0 6 0,0 1 0,0 3 0,0 0-789,-3-3 0,-2 1 789,-2 9 0,-4-1 0,-4-8 0,-4 0 0,-2 10 0,-3 0 0,-4-10 0,-2-1 0,-1 5 0,0 0 0,2-6 0,-1-1 0,-3 2 0,0-1 0,4-4 0,-1 0 0,-3 2 0,0 0 0,-1-2 0,1 1 0,3 1 0,1 1 0,-3 1 0,-1 0 0,3 1 0,0-1 0,-2-1 0,-3 2 0,-10 20 0,1 1 0,12-21 0,0-1 0,-5 4 0,-1-4 75,12-21 1,0-4-76,-27 33 0,10-30 0,-3 1 0,8-1 0,-1-1 0,-8-1 0,-3-3 0,2-4 0,0-1 0,5-3 0,-2-2 0,-11-1 0,0 0 0,3-1 0,2-2 0,-41 13 0,44-20 0,-1-1 0,-41 12 0,-1-7 0,41-14 0,1-2 0,-39-1 0,33-5 0,0-2 0,-21 1 916,-20-6-916,35-14 0,-7-3 0,-1-17 0,6 5 0,-7-15 0,14 8 0,-8-8 0,10 10 0,-1-2 580,7 3-580,1-8 0,-4-23 0,13 3 0,-7-18 1042,16-3-1042,7 6 0,10 33 0,1-1 0,3-4 0,0-1 0,0 3 0,1-1 0,2-6 0,1-2 0,-1 0 0,3 0-436,1 0 0,2-2 436,-1-15 0,0-3 0,0 4 0,0 1-798,0-11 1,0-1 797,0 1 0,0 0 0,0 4 0,0 1 0,0-1 0,0 4 0,-1 15 0,2 3-395,2-5 1,1 2 394,0 12 0,1 1 0,-1-10 0,1 0 0,2 10 0,0 1 518,-6-49-518,6 11 0,-7 33 0,0 1 0,0-30 0,0 29 0,0 2 1396,0-18-1396,0-16 0,0 16 0,-6-7 2001,-2 17-2001,1 2 988,-5 8-988,5 0 74,0 7-74,2-7 0,0 25 0,4-1 0,-3 23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4T09:46:43.9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1010 9 24575,'-24'-5'0,"-6"1"0,7 4 0,-10 0 0,4 0 0,-7 0 0,1 0 0,-7 11 0,-10-2 0,-1 10 0,-6-6 0,0 6 0,6-10 0,-6 14 0,16-10 0,-6 12 0,12-1 0,1-6 0,2 4 0,5-4 0,0 4 0,-4 1 0,10-1 0,-5 0 0,12-6 0,-4 4 0,9-9 0,0 3 0,3-4 0,7 5 0,-8-4 0,8 15 0,-3 36 0,4-11 0,0 39 0,0-29 0,0 27 0,5-23 0,3 29 0,6-30 0,0 22 0,0-23 0,0 13 0,-2-30 0,1 11 0,-1-20 0,-5 5 0,3-13 0,-4 4 0,5-10 0,-5 11 0,3-12 0,-3 6 0,5-7 0,5 6 0,1-4 0,21 15 0,-13-14 0,18 8 0,-14-15 0,13 6 0,-6-10 0,6 5 0,-7-6 0,0-1 0,0 1 0,0 0 0,7-6 0,-5-1 0,5-5 0,-7 0 0,0 0 0,0 0 0,0 0 0,-6 0 0,-2 0 0,0 0 0,-4-5 0,4-5 0,-6-7 0,0-4 0,7-2 0,-5 2 0,4-2 0,-6 2 0,0 0 0,0 0 0,-4-1 0,3 1 0,-8-1 0,8 6 0,-8-4 0,3 3 0,0-5 0,2-15 0,0 12 0,-1-18 0,-4 14 0,-6-6 0,5-7 0,-10 5 0,5-12 0,-1 5 0,-3-15 0,3 6 0,1-6 0,-4 8 0,9 0 0,-10-1 0,5 1 0,-6 7 0,0-5 0,5 12 0,-4-12 0,4 5 0,1 0 0,-5-5 0,4 12 0,-5 1 0,0 8 0,0 7 0,0-1 0,0-9 0,0 13 0,0-12 0,0 19 0,0-4 0,0 0 0,-4 4 0,-7-4 0,0 5 0,-4-5 0,0 3 0,3-3 0,-8 4 0,9 1 0,-4 0 0,0 0 0,4 5 0,-4-4 0,1 3 0,3 0 0,-10-3 0,5 3 0,0-5 0,-4 6 0,4-5 0,0 5 0,1-1 0,5 2 0,0 0 0,1 2 0,-1-2 0,0 4 0,1 0 0,-5 0 0,3 0 0,-8 0 0,8 0 0,-4 0 0,6 0 0,4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2103F-460A-9946-AF70-AAF42BE1E705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3477A-4BFA-E246-9F14-737FA97F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8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226387#pone.0226387.ref029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Barr, D. J., Levy, R., </a:t>
            </a:r>
            <a:r>
              <a:rPr lang="en-US" dirty="0" err="1">
                <a:effectLst/>
              </a:rPr>
              <a:t>Scheepers</a:t>
            </a:r>
            <a:r>
              <a:rPr lang="en-US" dirty="0">
                <a:effectLst/>
              </a:rPr>
              <a:t>, C., &amp; </a:t>
            </a:r>
            <a:r>
              <a:rPr lang="en-US" dirty="0" err="1">
                <a:effectLst/>
              </a:rPr>
              <a:t>Tily</a:t>
            </a:r>
            <a:r>
              <a:rPr lang="en-US" dirty="0">
                <a:effectLst/>
              </a:rPr>
              <a:t>, H. J. (2013). Random effects structure for confirmatory hypothesis testing: Keep it maximal. </a:t>
            </a:r>
            <a:r>
              <a:rPr lang="en-US" i="1" dirty="0">
                <a:effectLst/>
              </a:rPr>
              <a:t>Journal of Memory and Language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68</a:t>
            </a:r>
            <a:r>
              <a:rPr lang="en-US" dirty="0">
                <a:effectLst/>
              </a:rPr>
              <a:t>(3), 255–278.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2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5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journals.plos.org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plosone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article?id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=10.1371/journal.pone.0226387#sec010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training phase, participants completed a modified dot probe task. Only the 16 critical (energy drink–soft drink) picture pairs were used. These were each presented 16 times, for a total of 256 trials, with each picture appearing 8 times on each side of the screen. To combat potential boredom or fatigue, participants were given a brief break halfway through the training. Attentional bias was manipulated by varying the location of the dot probes. In the attend condition, dot probes replaced energy drink pictures on 90% of trials and soft drink pictures on 10% of trials, designed to direct attention toward energy drink cues. Conversely, in the avoid condition, dot probes replaced energy drink pictures on 10% of trials and soft drink pictures on 90% of trials, designed to direct attention away from energy drink cues. A 90–10 distribution was used, as opposed to a 100–0 one, to reduce the obviousness of the contingency [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29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0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D9A4-0570-0143-B953-5EE423018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CBB5A-D303-644E-B4DD-B02A9AF02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2055-BFAF-B141-BF72-46C2FC8E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8D18F-ADD2-3B41-943F-49755DBD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B960-0C77-0D43-AABF-35994C6C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5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10FD-C5DD-9740-BCF9-F3C7D621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C149F-F34F-8045-A575-3F9D69B15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D5CF0-1AF2-464F-A504-C3D03FD8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166C7-EF57-A441-A57F-C35F32A9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9CDD3-17A6-634A-BFB2-B09F7D73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021BD-9DE8-7948-B283-424A49A3E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F14E2-D907-FB41-975C-BD2C23F9C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E3F34-3923-9747-908E-EF879B47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DA2BA-CB3B-6647-9A7A-9AC6ADD5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AC456-7B30-4149-9F5E-F0D8E42A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7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8AD5-3CD1-1741-9E28-E34685AC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4CF7-9E11-0D4A-B593-18A294BBB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1ECA1-8E4C-A94D-9708-1B073868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8A45C-83A4-6C48-9A1E-CAB0ED6A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BC5B-509E-9B48-915A-360DDFF4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7341-31B0-524B-A1C9-C005082C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E079-97E4-6442-8F1C-C98672B51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5745B-97AF-0248-953D-979571C2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F54FA-4C6B-DA4A-A260-5197130B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4CD71-49D4-7947-92F8-A845077F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7022-D703-7B44-8D18-21FE8F41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19D8-DF94-BC48-9ED6-ABB769E82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85106-DA5B-994E-95B2-29F5C3C1F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0D72B-8C0C-D942-A03B-B4830F8A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25765-01CF-F54D-B5F2-BCAB3F1A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087D4-A5D8-2E42-A544-1A9CC336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3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F8EE-3E81-C244-BD46-5E6637A6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17D41-1E95-2C41-BF2F-EE56889C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6ADC8-1AC5-5A4A-B2B7-9E3FE1F7F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DDDD6-E8E9-1741-A1FE-4FCBD8F75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B6A6C-B884-2A4B-B7BF-F4D6A4868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8F060-35BF-4042-8F21-A25BD37A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BCCEE6-41D4-794E-941F-CBEA8755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8FF4E-FF3A-CB4F-8A5D-9B673345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7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C12C-E38F-624C-B52E-7E3A5446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86419-E645-6745-99BE-05149D79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19140-F461-D24F-ABE4-D9971E73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86438-722E-5748-AF5C-D68B5358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7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BB3BE-15C9-C540-B6AF-21A177DB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7E00F-9952-A444-ADAC-A806B4E9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3C759-D3FF-8C4E-A4C8-49C3DF3E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1C6-AB6B-D74C-BFAA-C86939C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DF99-4B97-934B-8FBF-AE15BBE8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8A2C0-690B-7945-BFD5-701BFD12E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5F617-A0E9-0043-98D4-86C22813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15055-BB10-BF40-A6D1-FB738F9D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088D1-B6C6-8D44-B425-213CEF4A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6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72AA-D1DE-864B-86AF-2982C69F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D7377-1F11-9647-935A-594CB6908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07EE4-DBE9-C849-A403-9DC4BCA92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5F5CD-46F9-F74B-92F9-DEDC87BA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467D5-C97C-A744-AB6C-A36DECD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D23DE-C0AF-9B49-8E44-F43645FD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6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C473A-94BF-7D46-9491-A5C6B322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86AEE-1C00-C747-A368-D2011B64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96A7-8847-7F42-9563-CBF7D5D58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C5DE2-5171-7B40-AB06-7FDBD50D3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1A8F8-18FD-224F-8E19-73EEC86CD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9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B52C-2744-114B-9D44-F074794E1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0508" y="2156685"/>
            <a:ext cx="3012107" cy="2387600"/>
          </a:xfrm>
        </p:spPr>
        <p:txBody>
          <a:bodyPr/>
          <a:lstStyle/>
          <a:p>
            <a:r>
              <a:rPr lang="en-US" dirty="0"/>
              <a:t>Random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6D3E-8CE8-1244-8860-8A6813A4C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06"/>
          <a:stretch/>
        </p:blipFill>
        <p:spPr>
          <a:xfrm>
            <a:off x="-138992" y="0"/>
            <a:ext cx="7794885" cy="7050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074C2-C3CB-A040-A2AB-DE0474478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06"/>
          <a:stretch/>
        </p:blipFill>
        <p:spPr>
          <a:xfrm>
            <a:off x="-149152" y="0"/>
            <a:ext cx="7794885" cy="70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31DE9-8485-454F-B33C-F42751BA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Uncentered/centered variances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1FD7DD9-70F1-2D45-B4D7-4E2BCC3E4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48094" y="4001293"/>
            <a:ext cx="6805706" cy="2176243"/>
          </a:xfrm>
          <a:prstGeom prst="rect">
            <a:avLst/>
          </a:prstGeom>
        </p:spPr>
      </p:pic>
      <p:pic>
        <p:nvPicPr>
          <p:cNvPr id="14" name="Content Placeholder 9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DF1590EB-2782-1343-91B7-28AAFDCEF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18" y="1774428"/>
            <a:ext cx="6156682" cy="19375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0F32940-1585-1942-A696-6DAFAAD4C236}"/>
                  </a:ext>
                </a:extLst>
              </p14:cNvPr>
              <p14:cNvContentPartPr/>
              <p14:nvPr/>
            </p14:nvContentPartPr>
            <p14:xfrm>
              <a:off x="3696078" y="2439169"/>
              <a:ext cx="2126880" cy="699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0F32940-1585-1942-A696-6DAFAAD4C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0078" y="2403169"/>
                <a:ext cx="219852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C00F20E-5D17-D34A-BFCD-6D4CBEB60736}"/>
                  </a:ext>
                </a:extLst>
              </p14:cNvPr>
              <p14:cNvContentPartPr/>
              <p14:nvPr/>
            </p14:nvContentPartPr>
            <p14:xfrm>
              <a:off x="7566078" y="4583329"/>
              <a:ext cx="2729520" cy="878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C00F20E-5D17-D34A-BFCD-6D4CBEB607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30438" y="4547689"/>
                <a:ext cx="2801160" cy="9500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4852326-0F2C-AF44-8BC3-D95DAD684F6A}"/>
              </a:ext>
            </a:extLst>
          </p:cNvPr>
          <p:cNvSpPr txBox="1"/>
          <p:nvPr/>
        </p:nvSpPr>
        <p:spPr>
          <a:xfrm>
            <a:off x="672353" y="1519518"/>
            <a:ext cx="387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Uncentered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277E0E-2C20-1D4F-992A-3EFBBBF77AFB}"/>
              </a:ext>
            </a:extLst>
          </p:cNvPr>
          <p:cNvSpPr txBox="1"/>
          <p:nvPr/>
        </p:nvSpPr>
        <p:spPr>
          <a:xfrm>
            <a:off x="4721411" y="4007381"/>
            <a:ext cx="387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Centered</a:t>
            </a:r>
          </a:p>
        </p:txBody>
      </p:sp>
    </p:spTree>
    <p:extLst>
      <p:ext uri="{BB962C8B-B14F-4D97-AF65-F5344CB8AC3E}">
        <p14:creationId xmlns:p14="http://schemas.microsoft.com/office/powerpoint/2010/main" val="97841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9547-3C79-8340-8DD0-24429D75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everything be centered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F287-F6CC-1845-BEE9-3AE790D1F0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Yes!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Probably safer (especially with interactions)</a:t>
            </a:r>
          </a:p>
          <a:p>
            <a:pPr>
              <a:buFontTx/>
              <a:buChar char="-"/>
            </a:pPr>
            <a:r>
              <a:rPr lang="en-US" dirty="0"/>
              <a:t>Usually easier to interpret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3B16E-B982-7E4E-A921-90C8849B50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No!</a:t>
            </a:r>
          </a:p>
          <a:p>
            <a:endParaRPr lang="en-US" dirty="0"/>
          </a:p>
          <a:p>
            <a:pPr>
              <a:buFontTx/>
              <a:buChar char="-"/>
            </a:pPr>
            <a:r>
              <a:rPr lang="en-US" dirty="0"/>
              <a:t>Sometimes the covariate is on a meaningful scale</a:t>
            </a:r>
          </a:p>
          <a:p>
            <a:pPr>
              <a:buFontTx/>
              <a:buChar char="-"/>
            </a:pPr>
            <a:r>
              <a:rPr lang="en-US" dirty="0"/>
              <a:t>Might want to estimate between-variance when X=0 (e.g. at the start of the study)</a:t>
            </a:r>
          </a:p>
        </p:txBody>
      </p:sp>
    </p:spTree>
    <p:extLst>
      <p:ext uri="{BB962C8B-B14F-4D97-AF65-F5344CB8AC3E}">
        <p14:creationId xmlns:p14="http://schemas.microsoft.com/office/powerpoint/2010/main" val="190650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72E7-F397-6349-83C4-95B98D64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center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EA74B-A668-4D4D-9E0C-552FB845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err="1">
                <a:latin typeface="Andale Mono" panose="020B0509000000000004" pitchFamily="49" charset="0"/>
              </a:rPr>
              <a:t>cars.c</a:t>
            </a:r>
            <a:r>
              <a:rPr lang="en-US" sz="3600" dirty="0">
                <a:latin typeface="Andale Mono" panose="020B0509000000000004" pitchFamily="49" charset="0"/>
              </a:rPr>
              <a:t> &lt;- </a:t>
            </a:r>
            <a:r>
              <a:rPr lang="en-US" sz="3600" dirty="0" err="1">
                <a:latin typeface="Andale Mono" panose="020B0509000000000004" pitchFamily="49" charset="0"/>
              </a:rPr>
              <a:t>mtcars</a:t>
            </a:r>
            <a:r>
              <a:rPr lang="en-US" sz="3600" dirty="0">
                <a:latin typeface="Andale Mono" panose="020B05090000000000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	mutate(</a:t>
            </a:r>
            <a:r>
              <a:rPr lang="en-US" sz="3600" dirty="0" err="1">
                <a:latin typeface="Andale Mono" panose="020B0509000000000004" pitchFamily="49" charset="0"/>
              </a:rPr>
              <a:t>wt.c</a:t>
            </a:r>
            <a:r>
              <a:rPr lang="en-US" sz="3600" dirty="0">
                <a:latin typeface="Andale Mono" panose="020B0509000000000004" pitchFamily="49" charset="0"/>
              </a:rPr>
              <a:t> = </a:t>
            </a:r>
            <a:r>
              <a:rPr lang="en-US" sz="3600" dirty="0" err="1">
                <a:latin typeface="Andale Mono" panose="020B0509000000000004" pitchFamily="49" charset="0"/>
              </a:rPr>
              <a:t>wt</a:t>
            </a:r>
            <a:r>
              <a:rPr lang="en-US" sz="3600" dirty="0">
                <a:latin typeface="Andale Mono" panose="020B0509000000000004" pitchFamily="49" charset="0"/>
              </a:rPr>
              <a:t> - mean(</a:t>
            </a:r>
            <a:r>
              <a:rPr lang="en-US" sz="3600" dirty="0" err="1">
                <a:latin typeface="Andale Mono" panose="020B0509000000000004" pitchFamily="49" charset="0"/>
              </a:rPr>
              <a:t>wt</a:t>
            </a:r>
            <a:r>
              <a:rPr lang="en-US" sz="3600" dirty="0">
                <a:latin typeface="Andale Mono" panose="020B0509000000000004" pitchFamily="49" charset="0"/>
              </a:rPr>
              <a:t>))</a:t>
            </a:r>
          </a:p>
          <a:p>
            <a:pPr marL="0" indent="0">
              <a:buNone/>
            </a:pPr>
            <a:endParaRPr lang="en-US" sz="36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3600" dirty="0" err="1">
                <a:latin typeface="Andale Mono" panose="020B0509000000000004" pitchFamily="49" charset="0"/>
              </a:rPr>
              <a:t>cars.c</a:t>
            </a:r>
            <a:r>
              <a:rPr lang="en-US" sz="3600" dirty="0">
                <a:latin typeface="Andale Mono" panose="020B0509000000000004" pitchFamily="49" charset="0"/>
              </a:rPr>
              <a:t> &lt;- </a:t>
            </a:r>
            <a:r>
              <a:rPr lang="en-US" sz="3600" dirty="0" err="1">
                <a:latin typeface="Andale Mono" panose="020B0509000000000004" pitchFamily="49" charset="0"/>
              </a:rPr>
              <a:t>mtcars</a:t>
            </a:r>
            <a:r>
              <a:rPr lang="en-US" sz="3600" dirty="0">
                <a:latin typeface="Andale Mono" panose="020B05090000000000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</a:t>
            </a:r>
            <a:r>
              <a:rPr lang="en-US" sz="3600" dirty="0" err="1">
                <a:latin typeface="Andale Mono" panose="020B0509000000000004" pitchFamily="49" charset="0"/>
              </a:rPr>
              <a:t>mutate_if</a:t>
            </a:r>
            <a:r>
              <a:rPr lang="en-US" sz="3600" dirty="0">
                <a:latin typeface="Andale Mono" panose="020B050900000000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is.numeric</a:t>
            </a:r>
            <a:r>
              <a:rPr lang="en-US" sz="3600" dirty="0">
                <a:latin typeface="Andale Mono" panose="020B05090000000000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funs( scale(., scale=F) 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233648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sources of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14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8 male/female </a:t>
            </a:r>
            <a:r>
              <a:rPr lang="en-US" b="1" dirty="0"/>
              <a:t>speakers</a:t>
            </a:r>
            <a:r>
              <a:rPr lang="en-US" dirty="0"/>
              <a:t>, say 7 </a:t>
            </a:r>
            <a:r>
              <a:rPr lang="en-US" b="1" dirty="0"/>
              <a:t>phrases</a:t>
            </a:r>
            <a:r>
              <a:rPr lang="en-US" dirty="0"/>
              <a:t> either </a:t>
            </a:r>
            <a:r>
              <a:rPr lang="en-US" b="1" dirty="0"/>
              <a:t>politely</a:t>
            </a:r>
            <a:r>
              <a:rPr lang="en-US" dirty="0"/>
              <a:t> or informally.</a:t>
            </a:r>
          </a:p>
          <a:p>
            <a:pPr marL="0" indent="0">
              <a:buNone/>
            </a:pPr>
            <a:r>
              <a:rPr lang="en-US" dirty="0"/>
              <a:t>Pitch (frequency) of utterances is measured.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Idemaru</a:t>
            </a:r>
            <a:r>
              <a:rPr lang="en-US" dirty="0"/>
              <a:t>, K., Winter, B., &amp; Brown, L. (2015). The role of pitch in perceiving politeness in Korean. In </a:t>
            </a:r>
            <a:r>
              <a:rPr lang="en-US" i="1" dirty="0"/>
              <a:t>International Conference of Phonetic Sciences, Glasgow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www.bodowinter.com</a:t>
            </a:r>
            <a:r>
              <a:rPr lang="en-US" dirty="0"/>
              <a:t>/tutorial/bw_LME_tutorial2.pdf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9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6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9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649" y="3171763"/>
            <a:ext cx="10306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(frequency ~ attitude + (1|subject) …</a:t>
            </a:r>
          </a:p>
        </p:txBody>
      </p:sp>
    </p:spTree>
    <p:extLst>
      <p:ext uri="{BB962C8B-B14F-4D97-AF65-F5344CB8AC3E}">
        <p14:creationId xmlns:p14="http://schemas.microsoft.com/office/powerpoint/2010/main" val="16144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306" y="2562163"/>
            <a:ext cx="794961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(frequency ~ attitude +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(1|subject) +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(1|scenario) …</a:t>
            </a:r>
          </a:p>
        </p:txBody>
      </p:sp>
    </p:spTree>
    <p:extLst>
      <p:ext uri="{BB962C8B-B14F-4D97-AF65-F5344CB8AC3E}">
        <p14:creationId xmlns:p14="http://schemas.microsoft.com/office/powerpoint/2010/main" val="285633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7" y="794084"/>
            <a:ext cx="11956763" cy="54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2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30C1-1D16-2845-9E3D-A5738660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FA898-8AF6-4C43-9A97-E518BE25D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Centering</a:t>
            </a:r>
          </a:p>
          <a:p>
            <a:r>
              <a:rPr lang="en-US" dirty="0"/>
              <a:t>Multiple sources of variation</a:t>
            </a:r>
          </a:p>
          <a:p>
            <a:r>
              <a:rPr lang="en-US" dirty="0"/>
              <a:t>Tests/contrasts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5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9F0415-F9CD-F74D-A864-071A1DD22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59" y="1690688"/>
            <a:ext cx="10539255" cy="4945105"/>
          </a:xfrm>
        </p:spPr>
      </p:pic>
    </p:spTree>
    <p:extLst>
      <p:ext uri="{BB962C8B-B14F-4D97-AF65-F5344CB8AC3E}">
        <p14:creationId xmlns:p14="http://schemas.microsoft.com/office/powerpoint/2010/main" val="76390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306" y="2562163"/>
            <a:ext cx="803777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(frequency ~ attitude +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??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|subject) +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??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|scenario) …</a:t>
            </a:r>
          </a:p>
        </p:txBody>
      </p:sp>
    </p:spTree>
    <p:extLst>
      <p:ext uri="{BB962C8B-B14F-4D97-AF65-F5344CB8AC3E}">
        <p14:creationId xmlns:p14="http://schemas.microsoft.com/office/powerpoint/2010/main" val="3840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'Keep it maximal' (Barr 2013)</a:t>
            </a:r>
            <a:br>
              <a:rPr lang="en-US" dirty="0"/>
            </a:br>
            <a:r>
              <a:rPr lang="en-US" sz="3200" dirty="0"/>
              <a:t>(Maximal = More conservative</a:t>
            </a:r>
            <a:r>
              <a:rPr lang="en-GB" sz="3200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288"/>
            <a:ext cx="8418286" cy="4411442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8891FB4-8847-C041-BDD3-C31F771B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175" y="1690688"/>
            <a:ext cx="10881825" cy="4365893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F131F801-456E-1E4B-93D1-60CEB4F39AD7}"/>
              </a:ext>
            </a:extLst>
          </p:cNvPr>
          <p:cNvSpPr/>
          <p:nvPr/>
        </p:nvSpPr>
        <p:spPr>
          <a:xfrm>
            <a:off x="10395283" y="4219009"/>
            <a:ext cx="2334127" cy="2422423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4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865C-FF85-5849-8751-0022AE20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can’t…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1937-8FE3-C54F-A339-976143B31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459817" cy="4469158"/>
          </a:xfrm>
        </p:spPr>
        <p:txBody>
          <a:bodyPr/>
          <a:lstStyle/>
          <a:p>
            <a:r>
              <a:rPr lang="en-US" dirty="0"/>
              <a:t>Exclude random effects parameter</a:t>
            </a:r>
          </a:p>
          <a:p>
            <a:r>
              <a:rPr lang="en-US" dirty="0" err="1"/>
              <a:t>lmer</a:t>
            </a:r>
            <a:r>
              <a:rPr lang="en-US" dirty="0"/>
              <a:t> assumes correlated random effects by default… </a:t>
            </a:r>
          </a:p>
          <a:p>
            <a:r>
              <a:rPr lang="en-US" dirty="0"/>
              <a:t>These often first to to be dropped</a:t>
            </a:r>
          </a:p>
          <a:p>
            <a:pPr lvl="1"/>
            <a:r>
              <a:rPr lang="en-US" dirty="0"/>
              <a:t>Explicitly specifying the random intercept with </a:t>
            </a:r>
            <a:r>
              <a:rPr lang="en-US" dirty="0">
                <a:latin typeface="Andale Mono" panose="020B0509000000000004" pitchFamily="49" charset="0"/>
              </a:rPr>
              <a:t>(1|grouping)</a:t>
            </a:r>
          </a:p>
          <a:p>
            <a:pPr lvl="1"/>
            <a:r>
              <a:rPr lang="en-US" dirty="0"/>
              <a:t>Adding another term which is  </a:t>
            </a:r>
            <a:r>
              <a:rPr lang="en-US" dirty="0">
                <a:latin typeface="Andale Mono" panose="020B0509000000000004" pitchFamily="49" charset="0"/>
              </a:rPr>
              <a:t>(0 + variable | grouping)</a:t>
            </a:r>
          </a:p>
          <a:p>
            <a:pPr lvl="1"/>
            <a:endParaRPr lang="en-US" dirty="0">
              <a:latin typeface="Andale Mono" panose="020B0509000000000004" pitchFamily="49" charset="0"/>
            </a:endParaRPr>
          </a:p>
          <a:p>
            <a:pPr lvl="1"/>
            <a:endParaRPr lang="en-US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Reaction ~ Days + (1|Subject) + (0+Days|Subject)</a:t>
            </a:r>
          </a:p>
        </p:txBody>
      </p:sp>
    </p:spTree>
    <p:extLst>
      <p:ext uri="{BB962C8B-B14F-4D97-AF65-F5344CB8AC3E}">
        <p14:creationId xmlns:p14="http://schemas.microsoft.com/office/powerpoint/2010/main" val="3411547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3650-67C4-0E40-A303-73EC2203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and comparisons</a:t>
            </a:r>
            <a:br>
              <a:rPr lang="en-US" dirty="0"/>
            </a:br>
            <a:r>
              <a:rPr lang="en-US" sz="3200" dirty="0"/>
              <a:t>Attentional bias (dot probe) experiment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FE184B1-AC61-CA42-8ED6-9FBB6B130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8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0803-109F-AA47-A90B-46CC95FC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model is this?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454DB-6723-0F49-BD3A-D327F854B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49" y="1909483"/>
            <a:ext cx="12117559" cy="44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B615-D30C-F24C-8A81-6AA93B26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r>
              <a:rPr lang="en-US" dirty="0"/>
              <a:t> degrees of freedom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625B8F-F21B-CE44-A36C-FA53CE849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6602"/>
            <a:ext cx="9833909" cy="3818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C2379-61B4-2544-B6BB-B812EC292446}"/>
              </a:ext>
            </a:extLst>
          </p:cNvPr>
          <p:cNvSpPr txBox="1"/>
          <p:nvPr/>
        </p:nvSpPr>
        <p:spPr>
          <a:xfrm>
            <a:off x="8834718" y="289242"/>
            <a:ext cx="3079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Degrees of freedom are adjusted (Satterthwaite method) for the amount of clustering. You will sometimes see non-integer df values.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30A03A-5FD9-F844-AFF6-4EDC402D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5" y="2176602"/>
            <a:ext cx="12938722" cy="3818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09512CC-7053-0840-AA79-AFC956FD847A}"/>
                  </a:ext>
                </a:extLst>
              </p14:cNvPr>
              <p14:cNvContentPartPr/>
              <p14:nvPr/>
            </p14:nvContentPartPr>
            <p14:xfrm>
              <a:off x="4609821" y="3750268"/>
              <a:ext cx="1302840" cy="215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09512CC-7053-0840-AA79-AFC956FD84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4181" y="3714628"/>
                <a:ext cx="1374480" cy="22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7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emmeans</a:t>
            </a:r>
            <a:r>
              <a:rPr lang="en-US" dirty="0"/>
              <a:t> for </a:t>
            </a:r>
            <a:r>
              <a:rPr lang="en-US" dirty="0" err="1"/>
              <a:t>followup</a:t>
            </a:r>
            <a:r>
              <a:rPr lang="en-US" dirty="0"/>
              <a:t> tests</a:t>
            </a:r>
            <a:br>
              <a:rPr lang="en-US" dirty="0"/>
            </a:br>
            <a:r>
              <a:rPr lang="en-US" sz="2800" dirty="0" err="1"/>
              <a:t>emmeans</a:t>
            </a:r>
            <a:r>
              <a:rPr lang="en-US" sz="2800" dirty="0"/>
              <a:t> = </a:t>
            </a:r>
            <a:r>
              <a:rPr lang="en-US" sz="2800" i="1" dirty="0"/>
              <a:t>estimated marginal means</a:t>
            </a:r>
            <a:br>
              <a:rPr lang="en-US" sz="2800" i="1" dirty="0"/>
            </a:br>
            <a:r>
              <a:rPr lang="en-US" sz="2800" dirty="0"/>
              <a:t>marginal = </a:t>
            </a:r>
            <a:r>
              <a:rPr lang="en-US" sz="2800" i="1" dirty="0"/>
              <a:t>“averaging across other factors”</a:t>
            </a:r>
            <a:endParaRPr lang="en-US" i="1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C82FA6-6F0B-844F-B11F-1F582C1BF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650" y="2121694"/>
            <a:ext cx="9156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8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emmeans</a:t>
            </a:r>
            <a:r>
              <a:rPr lang="en-US" dirty="0"/>
              <a:t> for </a:t>
            </a:r>
            <a:r>
              <a:rPr lang="en-US" dirty="0" err="1"/>
              <a:t>followup</a:t>
            </a:r>
            <a:r>
              <a:rPr lang="en-US" dirty="0"/>
              <a:t> tests</a:t>
            </a:r>
            <a:br>
              <a:rPr lang="en-US" dirty="0"/>
            </a:br>
            <a:r>
              <a:rPr lang="en-US" sz="2800" dirty="0" err="1"/>
              <a:t>emmeans</a:t>
            </a:r>
            <a:r>
              <a:rPr lang="en-US" sz="2800" dirty="0"/>
              <a:t> = </a:t>
            </a:r>
            <a:r>
              <a:rPr lang="en-US" sz="2800" i="1" dirty="0"/>
              <a:t>estimated marginal means</a:t>
            </a:r>
            <a:br>
              <a:rPr lang="en-US" sz="2800" i="1" dirty="0"/>
            </a:br>
            <a:r>
              <a:rPr lang="en-US" sz="2800" dirty="0"/>
              <a:t>marginal = </a:t>
            </a:r>
            <a:r>
              <a:rPr lang="en-US" sz="2800" i="1" dirty="0"/>
              <a:t>“averaging across other factors”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1FA8DC-C95F-2140-BACF-70926567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1962"/>
            <a:ext cx="8238938" cy="45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4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emmeans</a:t>
            </a:r>
            <a:r>
              <a:rPr lang="en-US" dirty="0"/>
              <a:t> uses ‘right hand’ formulae</a:t>
            </a:r>
          </a:p>
        </p:txBody>
      </p:sp>
      <p:pic>
        <p:nvPicPr>
          <p:cNvPr id="8" name="Content Placeholder 7" descr="emmeans output for formula ~Condition">
            <a:extLst>
              <a:ext uri="{FF2B5EF4-FFF2-40B4-BE49-F238E27FC236}">
                <a16:creationId xmlns:a16="http://schemas.microsoft.com/office/drawing/2014/main" id="{BFE3C660-91B2-AE42-A814-7AE93C1FE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890685" cy="43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BD487C5-428A-8F48-A692-B54E6597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92" y="0"/>
            <a:ext cx="960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6E5D-6D18-E741-8A90-C93199FA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contrasts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4FE6B6-FEF5-2E4B-AE13-9BA0CE270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6503"/>
            <a:ext cx="8480612" cy="49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3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1FC1-CFA1-C946-A11D-EA9B2B90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contrasts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B5BCAB-D6AA-5744-B96E-E7CD14760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7704"/>
            <a:ext cx="8319247" cy="51851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8945A8-C379-774E-AB6A-A5FE00606F55}"/>
                  </a:ext>
                </a:extLst>
              </p14:cNvPr>
              <p14:cNvContentPartPr/>
              <p14:nvPr/>
            </p14:nvContentPartPr>
            <p14:xfrm>
              <a:off x="6580758" y="1607209"/>
              <a:ext cx="516960" cy="67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8945A8-C379-774E-AB6A-A5FE00606F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5118" y="1571209"/>
                <a:ext cx="588600" cy="748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04092D-42A8-874F-AFC8-E50D50ACFD1E}"/>
              </a:ext>
            </a:extLst>
          </p:cNvPr>
          <p:cNvSpPr txBox="1"/>
          <p:nvPr/>
        </p:nvSpPr>
        <p:spPr>
          <a:xfrm>
            <a:off x="7799294" y="927847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Means Time within Condition</a:t>
            </a:r>
          </a:p>
        </p:txBody>
      </p:sp>
    </p:spTree>
    <p:extLst>
      <p:ext uri="{BB962C8B-B14F-4D97-AF65-F5344CB8AC3E}">
        <p14:creationId xmlns:p14="http://schemas.microsoft.com/office/powerpoint/2010/main" val="40964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AB8E5F-2C3D-4048-9F11-AE138584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979C6778-5B7F-6646-AAE8-A55D2BB036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04A4-4027-AD4E-81F7-53A1ED6B2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Is there substantial variation in the effect of sleep deprivation?</a:t>
            </a:r>
          </a:p>
          <a:p>
            <a:r>
              <a:rPr lang="en-GB" sz="2000" dirty="0"/>
              <a:t>Is there substantial variation between subjects in reaction times on average?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47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F9DE-4D90-DB4E-91D2-EFE15D7D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47A4FB-3FD6-3744-88C3-9298A222A2F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F521-97E3-CB42-99C5-C0B95D46F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0D5FC52-AA1A-6A44-BB4A-29519E0A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-4763"/>
            <a:ext cx="960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58A138-FE3B-EE4C-A582-012C227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56C57-01D5-DA40-B30A-21A6817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parameters are estimated so that you can read them as “the effect of X, when everything else is set to zero”</a:t>
            </a:r>
          </a:p>
          <a:p>
            <a:r>
              <a:rPr lang="en-US" dirty="0"/>
              <a:t>Same as for multiple regression (e.g. when including a continuous covariate)</a:t>
            </a:r>
          </a:p>
          <a:p>
            <a:pPr lvl="1"/>
            <a:r>
              <a:rPr lang="en-US" dirty="0"/>
              <a:t>Need to be careful because zero may not be a realistic value</a:t>
            </a:r>
          </a:p>
        </p:txBody>
      </p:sp>
    </p:spTree>
    <p:extLst>
      <p:ext uri="{BB962C8B-B14F-4D97-AF65-F5344CB8AC3E}">
        <p14:creationId xmlns:p14="http://schemas.microsoft.com/office/powerpoint/2010/main" val="184308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5B54D5-41FA-1A4B-B741-87EC6BE5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Reaction ~ Days + (Days | Subject)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BB643-3373-2A49-9E80-6D9ED266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19F29B35-EC55-064F-837A-5F71DF281D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Up-down Arrow 11">
            <a:extLst>
              <a:ext uri="{FF2B5EF4-FFF2-40B4-BE49-F238E27FC236}">
                <a16:creationId xmlns:a16="http://schemas.microsoft.com/office/drawing/2014/main" id="{01467579-4461-464C-B161-5DC11B696128}"/>
              </a:ext>
            </a:extLst>
          </p:cNvPr>
          <p:cNvSpPr/>
          <p:nvPr/>
        </p:nvSpPr>
        <p:spPr>
          <a:xfrm>
            <a:off x="4932176" y="3832413"/>
            <a:ext cx="502024" cy="12774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58A138-FE3B-EE4C-A582-012C227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56C57-01D5-DA40-B30A-21A6817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Centering covariates (subtracting the mean) helps because it</a:t>
            </a:r>
          </a:p>
          <a:p>
            <a:r>
              <a:rPr lang="en-US" dirty="0"/>
              <a:t>Changes the interpretation of other </a:t>
            </a:r>
            <a:r>
              <a:rPr lang="en-US" dirty="0" err="1"/>
              <a:t>paramaters</a:t>
            </a:r>
            <a:r>
              <a:rPr lang="en-US" dirty="0"/>
              <a:t>…</a:t>
            </a:r>
          </a:p>
          <a:p>
            <a:r>
              <a:rPr lang="en-US" dirty="0"/>
              <a:t>Read as: “The effect of X2, at the average value of X1”</a:t>
            </a:r>
          </a:p>
          <a:p>
            <a:endParaRPr lang="en-US" dirty="0"/>
          </a:p>
          <a:p>
            <a:r>
              <a:rPr lang="en-US" dirty="0"/>
              <a:t>Why? Because we shifted zero so that zero = the average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5B54D5-41FA-1A4B-B741-87EC6BE5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Reaction ~ </a:t>
            </a:r>
            <a:r>
              <a:rPr lang="en-GB" dirty="0" err="1"/>
              <a:t>Days.c</a:t>
            </a:r>
            <a:r>
              <a:rPr lang="en-GB" dirty="0"/>
              <a:t> + (</a:t>
            </a:r>
            <a:r>
              <a:rPr lang="en-GB" dirty="0" err="1"/>
              <a:t>Days.c</a:t>
            </a:r>
            <a:r>
              <a:rPr lang="en-GB" dirty="0"/>
              <a:t> | Subject)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75DA0D7-F28A-D14D-83EB-B9C9E1CD7C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BB643-3373-2A49-9E80-6D9ED266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744353" cy="4168588"/>
          </a:xfrm>
        </p:spPr>
        <p:txBody>
          <a:bodyPr>
            <a:normAutofit/>
          </a:bodyPr>
          <a:lstStyle/>
          <a:p>
            <a:endParaRPr lang="en-US" sz="2400" dirty="0">
              <a:latin typeface="Andale Mono" panose="020B0509000000000004" pitchFamily="49" charset="0"/>
            </a:endParaRP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 err="1">
                <a:latin typeface="Andale Mono" panose="020B0509000000000004" pitchFamily="49" charset="0"/>
              </a:rPr>
              <a:t>sleepstudy</a:t>
            </a:r>
            <a:r>
              <a:rPr lang="en-US" sz="2400" dirty="0">
                <a:latin typeface="Andale Mono" panose="020B0509000000000004" pitchFamily="49" charset="0"/>
              </a:rPr>
              <a:t> %&gt;%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mutate(</a:t>
            </a:r>
            <a:r>
              <a:rPr lang="en-US" sz="2400" dirty="0" err="1">
                <a:latin typeface="Andale Mono" panose="020B0509000000000004" pitchFamily="49" charset="0"/>
              </a:rPr>
              <a:t>Days.c</a:t>
            </a:r>
            <a:r>
              <a:rPr lang="en-US" sz="2400" dirty="0">
                <a:latin typeface="Andale Mono" panose="020B0509000000000004" pitchFamily="49" charset="0"/>
              </a:rPr>
              <a:t> = Days - mean(Days))</a:t>
            </a:r>
          </a:p>
        </p:txBody>
      </p:sp>
      <p:sp>
        <p:nvSpPr>
          <p:cNvPr id="12" name="Up-down Arrow 11">
            <a:extLst>
              <a:ext uri="{FF2B5EF4-FFF2-40B4-BE49-F238E27FC236}">
                <a16:creationId xmlns:a16="http://schemas.microsoft.com/office/drawing/2014/main" id="{59AD4937-BDA8-8B47-80A0-C97383BE7C90}"/>
              </a:ext>
            </a:extLst>
          </p:cNvPr>
          <p:cNvSpPr/>
          <p:nvPr/>
        </p:nvSpPr>
        <p:spPr>
          <a:xfrm>
            <a:off x="8208123" y="2487706"/>
            <a:ext cx="502024" cy="26894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4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47271</TotalTime>
  <Words>856</Words>
  <Application>Microsoft Macintosh PowerPoint</Application>
  <PresentationFormat>Widescreen</PresentationFormat>
  <Paragraphs>93</Paragraphs>
  <Slides>31</Slides>
  <Notes>6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Andale Mono</vt:lpstr>
      <vt:lpstr>Arial</vt:lpstr>
      <vt:lpstr>Calibri</vt:lpstr>
      <vt:lpstr>Calibri Light</vt:lpstr>
      <vt:lpstr>Office Theme</vt:lpstr>
      <vt:lpstr>Random Effects</vt:lpstr>
      <vt:lpstr>Overview</vt:lpstr>
      <vt:lpstr>PowerPoint Presentation</vt:lpstr>
      <vt:lpstr>Questions</vt:lpstr>
      <vt:lpstr>PowerPoint Presentation</vt:lpstr>
      <vt:lpstr>Why is this?</vt:lpstr>
      <vt:lpstr>Reaction ~ Days + (Days | Subject)</vt:lpstr>
      <vt:lpstr>What to do?</vt:lpstr>
      <vt:lpstr>Reaction ~ Days.c + (Days.c | Subject)</vt:lpstr>
      <vt:lpstr>Uncentered/centered variances</vt:lpstr>
      <vt:lpstr>Should everything be centered</vt:lpstr>
      <vt:lpstr>How to center</vt:lpstr>
      <vt:lpstr>Two sources of variation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'Keep it maximal' (Barr 2013) (Maximal = More conservative)</vt:lpstr>
      <vt:lpstr>If you can’t…</vt:lpstr>
      <vt:lpstr>Tests and comparisons Attentional bias (dot probe) experiment</vt:lpstr>
      <vt:lpstr>What kind of model is this?</vt:lpstr>
      <vt:lpstr>Anova degrees of freedom</vt:lpstr>
      <vt:lpstr>emmeans for followup tests emmeans = estimated marginal means marginal = “averaging across other factors”</vt:lpstr>
      <vt:lpstr>emmeans for followup tests emmeans = estimated marginal means marginal = “averaging across other factors”</vt:lpstr>
      <vt:lpstr>emmeans uses ‘right hand’ formulae</vt:lpstr>
      <vt:lpstr>Pairwise contrasts</vt:lpstr>
      <vt:lpstr>Specific contrasts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Ben Whalley</cp:lastModifiedBy>
  <cp:revision>107</cp:revision>
  <cp:lastPrinted>2019-02-12T13:52:27Z</cp:lastPrinted>
  <dcterms:created xsi:type="dcterms:W3CDTF">2019-01-25T22:56:17Z</dcterms:created>
  <dcterms:modified xsi:type="dcterms:W3CDTF">2020-03-09T12:22:34Z</dcterms:modified>
</cp:coreProperties>
</file>